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8" r:id="rId3"/>
    <p:sldId id="257" r:id="rId4"/>
    <p:sldId id="259" r:id="rId5"/>
    <p:sldId id="282" r:id="rId6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73B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D665D39-5B37-4AD5-B2C1-E31B46E1754F}" type="datetimeFigureOut">
              <a:rPr lang="pl-PL" smtClean="0"/>
              <a:t>05.07.2021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F3B878-5FAE-4DBE-B8E0-2C407780B5F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46383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2285303-1FE7-4C21-BBC3-43AA1027CA6D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966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8E51-E4D2-4D96-88AE-B62225C758D7}" type="datetimeFigureOut">
              <a:rPr lang="pl-PL" smtClean="0"/>
              <a:t>05.07.2021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FE97-8881-4223-8C7B-97B651CAC7B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8E51-E4D2-4D96-88AE-B62225C758D7}" type="datetimeFigureOut">
              <a:rPr lang="pl-PL" smtClean="0"/>
              <a:t>05.07.2021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FE97-8881-4223-8C7B-97B651CAC7B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8E51-E4D2-4D96-88AE-B62225C758D7}" type="datetimeFigureOut">
              <a:rPr lang="pl-PL" smtClean="0"/>
              <a:t>05.07.2021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FE97-8881-4223-8C7B-97B651CAC7B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8E51-E4D2-4D96-88AE-B62225C758D7}" type="datetimeFigureOut">
              <a:rPr lang="pl-PL" smtClean="0"/>
              <a:t>05.07.2021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FE97-8881-4223-8C7B-97B651CAC7B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8E51-E4D2-4D96-88AE-B62225C758D7}" type="datetimeFigureOut">
              <a:rPr lang="pl-PL" smtClean="0"/>
              <a:t>05.07.2021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FE97-8881-4223-8C7B-97B651CAC7B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8E51-E4D2-4D96-88AE-B62225C758D7}" type="datetimeFigureOut">
              <a:rPr lang="pl-PL" smtClean="0"/>
              <a:t>05.07.2021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FE97-8881-4223-8C7B-97B651CAC7B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8E51-E4D2-4D96-88AE-B62225C758D7}" type="datetimeFigureOut">
              <a:rPr lang="pl-PL" smtClean="0"/>
              <a:t>05.07.2021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FE97-8881-4223-8C7B-97B651CAC7B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8E51-E4D2-4D96-88AE-B62225C758D7}" type="datetimeFigureOut">
              <a:rPr lang="pl-PL" smtClean="0"/>
              <a:t>05.07.2021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FE97-8881-4223-8C7B-97B651CAC7B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8E51-E4D2-4D96-88AE-B62225C758D7}" type="datetimeFigureOut">
              <a:rPr lang="pl-PL" smtClean="0"/>
              <a:t>05.07.2021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FE97-8881-4223-8C7B-97B651CAC7B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8E51-E4D2-4D96-88AE-B62225C758D7}" type="datetimeFigureOut">
              <a:rPr lang="pl-PL" smtClean="0"/>
              <a:t>05.07.2021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FE97-8881-4223-8C7B-97B651CAC7B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88E51-E4D2-4D96-88AE-B62225C758D7}" type="datetimeFigureOut">
              <a:rPr lang="pl-PL" smtClean="0"/>
              <a:t>05.07.2021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72FE97-8881-4223-8C7B-97B651CAC7B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F88E51-E4D2-4D96-88AE-B62225C758D7}" type="datetimeFigureOut">
              <a:rPr lang="pl-PL" smtClean="0"/>
              <a:t>05.07.2021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72FE97-8881-4223-8C7B-97B651CAC7BB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73B8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5182344" cy="1470025"/>
          </a:xfrm>
        </p:spPr>
        <p:txBody>
          <a:bodyPr>
            <a:normAutofit fontScale="90000"/>
          </a:bodyPr>
          <a:lstStyle/>
          <a:p>
            <a:r>
              <a:rPr lang="pl-PL" dirty="0" err="1">
                <a:solidFill>
                  <a:schemeClr val="bg1"/>
                </a:solidFill>
              </a:rPr>
              <a:t>Feasible</a:t>
            </a:r>
            <a:r>
              <a:rPr lang="pl-PL" dirty="0">
                <a:solidFill>
                  <a:schemeClr val="bg1"/>
                </a:solidFill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ways</a:t>
            </a:r>
            <a:r>
              <a:rPr lang="pl-PL" dirty="0">
                <a:solidFill>
                  <a:schemeClr val="bg1"/>
                </a:solidFill>
              </a:rPr>
              <a:t> of </a:t>
            </a:r>
            <a:r>
              <a:rPr lang="pl-PL" dirty="0" err="1">
                <a:solidFill>
                  <a:schemeClr val="bg1"/>
                </a:solidFill>
              </a:rPr>
              <a:t>passing</a:t>
            </a:r>
            <a:r>
              <a:rPr lang="pl-PL" dirty="0">
                <a:solidFill>
                  <a:schemeClr val="bg1"/>
                </a:solidFill>
              </a:rPr>
              <a:t> </a:t>
            </a:r>
            <a:br>
              <a:rPr lang="pl-PL" dirty="0">
                <a:solidFill>
                  <a:schemeClr val="bg1"/>
                </a:solidFill>
              </a:rPr>
            </a:br>
            <a:r>
              <a:rPr lang="pl-PL" dirty="0" err="1">
                <a:solidFill>
                  <a:schemeClr val="bg1"/>
                </a:solidFill>
                <a:highlight>
                  <a:srgbClr val="773B85"/>
                </a:highlight>
              </a:rPr>
              <a:t>compulsory</a:t>
            </a:r>
            <a:r>
              <a:rPr lang="pl-PL" dirty="0">
                <a:solidFill>
                  <a:schemeClr val="bg1"/>
                </a:solidFill>
                <a:highlight>
                  <a:srgbClr val="773B85"/>
                </a:highlight>
              </a:rPr>
              <a:t> </a:t>
            </a:r>
            <a:r>
              <a:rPr lang="pl-PL" dirty="0" err="1">
                <a:solidFill>
                  <a:schemeClr val="bg1"/>
                </a:solidFill>
              </a:rPr>
              <a:t>internships</a:t>
            </a:r>
            <a:endParaRPr lang="pl-PL" dirty="0">
              <a:solidFill>
                <a:schemeClr val="bg1"/>
              </a:solidFill>
            </a:endParaRPr>
          </a:p>
        </p:txBody>
      </p:sp>
      <p:pic>
        <p:nvPicPr>
          <p:cNvPr id="4" name="Obraz 3" descr="uł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5301208"/>
            <a:ext cx="2895851" cy="708721"/>
          </a:xfrm>
          <a:prstGeom prst="rect">
            <a:avLst/>
          </a:prstGeom>
        </p:spPr>
      </p:pic>
      <p:pic>
        <p:nvPicPr>
          <p:cNvPr id="6" name="Obraz 5" descr="uł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444208" y="188640"/>
            <a:ext cx="2476715" cy="6386114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b="1" dirty="0">
                <a:solidFill>
                  <a:srgbClr val="7030A0"/>
                </a:solidFill>
              </a:rPr>
              <a:t>Three </a:t>
            </a:r>
            <a:r>
              <a:rPr lang="pl-PL" sz="3200" b="1" dirty="0" err="1">
                <a:solidFill>
                  <a:srgbClr val="7030A0"/>
                </a:solidFill>
              </a:rPr>
              <a:t>ways</a:t>
            </a:r>
            <a:r>
              <a:rPr lang="pl-PL" sz="3200" b="1" dirty="0">
                <a:solidFill>
                  <a:srgbClr val="7030A0"/>
                </a:solidFill>
              </a:rPr>
              <a:t> of </a:t>
            </a:r>
            <a:r>
              <a:rPr lang="pl-PL" sz="3200" b="1" dirty="0" err="1">
                <a:solidFill>
                  <a:srgbClr val="7030A0"/>
                </a:solidFill>
              </a:rPr>
              <a:t>passing</a:t>
            </a:r>
            <a:r>
              <a:rPr lang="pl-PL" sz="3200" b="1" dirty="0">
                <a:solidFill>
                  <a:srgbClr val="7030A0"/>
                </a:solidFill>
              </a:rPr>
              <a:t> </a:t>
            </a:r>
            <a:r>
              <a:rPr lang="pl-PL" sz="3200" b="1" dirty="0" err="1">
                <a:solidFill>
                  <a:srgbClr val="7030A0"/>
                </a:solidFill>
              </a:rPr>
              <a:t>obligatory</a:t>
            </a:r>
            <a:r>
              <a:rPr lang="pl-PL" sz="3200" b="1" dirty="0">
                <a:solidFill>
                  <a:srgbClr val="7030A0"/>
                </a:solidFill>
              </a:rPr>
              <a:t> </a:t>
            </a:r>
            <a:r>
              <a:rPr lang="pl-PL" sz="3200" b="1" dirty="0" err="1">
                <a:solidFill>
                  <a:srgbClr val="7030A0"/>
                </a:solidFill>
              </a:rPr>
              <a:t>internships</a:t>
            </a:r>
            <a:endParaRPr lang="pl-PL" sz="3200" b="1" dirty="0">
              <a:solidFill>
                <a:srgbClr val="7030A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5112568"/>
          </a:xfrm>
        </p:spPr>
        <p:txBody>
          <a:bodyPr>
            <a:normAutofit fontScale="850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Passing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obligatory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internships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based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on an </a:t>
            </a:r>
            <a:r>
              <a:rPr lang="pl-PL" sz="3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agreement</a:t>
            </a:r>
            <a:r>
              <a:rPr lang="pl-PL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sz="3000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approved</a:t>
            </a:r>
            <a:r>
              <a:rPr lang="pl-PL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by </a:t>
            </a:r>
            <a:r>
              <a:rPr lang="en-US" sz="3000" dirty="0">
                <a:effectLst/>
                <a:ea typeface="Times New Roman" panose="02020603050405020304" pitchFamily="18" charset="0"/>
              </a:rPr>
              <a:t>Faculty of Economics and Sociology, University of Lodz</a:t>
            </a:r>
            <a:r>
              <a:rPr lang="pl-PL" sz="3000" dirty="0">
                <a:effectLst/>
                <a:ea typeface="Times New Roman" panose="02020603050405020304" pitchFamily="18" charset="0"/>
              </a:rPr>
              <a:t> </a:t>
            </a:r>
            <a:r>
              <a:rPr lang="pl-PL" sz="30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pl-PL" b="1" dirty="0" err="1">
                <a:solidFill>
                  <a:srgbClr val="FF0000"/>
                </a:solidFill>
              </a:rPr>
              <a:t>recommended</a:t>
            </a:r>
            <a:r>
              <a:rPr lang="pl-PL" b="1" dirty="0">
                <a:solidFill>
                  <a:srgbClr val="FF0000"/>
                </a:solidFill>
              </a:rPr>
              <a:t> </a:t>
            </a:r>
            <a:r>
              <a:rPr lang="pl-PL" b="1" dirty="0" err="1">
                <a:solidFill>
                  <a:srgbClr val="FF0000"/>
                </a:solidFill>
              </a:rPr>
              <a:t>path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Passing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obligatory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internship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based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on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other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student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activity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: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voluntary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service</a:t>
            </a:r>
            <a:r>
              <a:rPr lang="pl-PL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,</a:t>
            </a:r>
            <a:r>
              <a:rPr lang="pl-PL" sz="3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33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various</a:t>
            </a:r>
            <a:r>
              <a:rPr lang="pl-PL" sz="3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33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forms</a:t>
            </a:r>
            <a:r>
              <a:rPr lang="pl-PL" sz="3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pl-PL" sz="33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employment</a:t>
            </a:r>
            <a:r>
              <a:rPr lang="pl-PL" sz="33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pl-PL" sz="33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internship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within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Erasmus +, etc.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Passing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obligatory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internship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based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on an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agreement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about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non-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obligatory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work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placement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pl-PL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approved</a:t>
            </a:r>
            <a:r>
              <a:rPr lang="pl-PL" dirty="0">
                <a:solidFill>
                  <a:schemeClr val="tx1">
                    <a:lumMod val="95000"/>
                    <a:lumOff val="5000"/>
                  </a:schemeClr>
                </a:solidFill>
              </a:rPr>
              <a:t> by </a:t>
            </a:r>
            <a:r>
              <a:rPr lang="pl-P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pl-PL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Careers</a:t>
            </a:r>
            <a:r>
              <a:rPr lang="pl-P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Office of the University of </a:t>
            </a:r>
            <a:r>
              <a:rPr lang="pl-PL" sz="3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Lodz</a:t>
            </a:r>
            <a:r>
              <a:rPr lang="pl-P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you choose this path, please contact the internship manager by e-mail:</a:t>
            </a:r>
            <a:r>
              <a:rPr lang="pl-PL" sz="3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agnieszka.drzymala@uni.lodz.pl</a:t>
            </a:r>
            <a:endParaRPr lang="pl-PL" sz="3000" dirty="0">
              <a:solidFill>
                <a:schemeClr val="tx1">
                  <a:lumMod val="95000"/>
                  <a:lumOff val="5000"/>
                </a:schemeClr>
              </a:solidFill>
              <a:highlight>
                <a:srgbClr val="FF0000"/>
              </a:highligh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-396552" y="144035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00050" indent="-400050" algn="ctr"/>
            <a:r>
              <a:rPr lang="pl-PL" b="1" dirty="0"/>
              <a:t> </a:t>
            </a:r>
            <a:r>
              <a:rPr lang="pl-PL" b="1" dirty="0" err="1"/>
              <a:t>Signing</a:t>
            </a:r>
            <a:r>
              <a:rPr lang="pl-PL" b="1" dirty="0"/>
              <a:t> </a:t>
            </a:r>
            <a:r>
              <a:rPr lang="pl-PL" b="1" dirty="0" err="1"/>
              <a:t>agreement</a:t>
            </a:r>
            <a:r>
              <a:rPr lang="pl-PL" b="1" dirty="0"/>
              <a:t> </a:t>
            </a:r>
            <a:r>
              <a:rPr lang="pl-PL" b="1" dirty="0" err="1"/>
              <a:t>about</a:t>
            </a:r>
            <a:r>
              <a:rPr lang="pl-PL" b="1" dirty="0"/>
              <a:t> </a:t>
            </a:r>
            <a:r>
              <a:rPr lang="pl-PL" b="1" dirty="0" err="1"/>
              <a:t>obligatory</a:t>
            </a:r>
            <a:r>
              <a:rPr lang="pl-PL" b="1" dirty="0"/>
              <a:t> </a:t>
            </a:r>
            <a:r>
              <a:rPr lang="pl-PL" b="1" dirty="0" err="1"/>
              <a:t>internship</a:t>
            </a:r>
            <a:r>
              <a:rPr lang="pl-PL" b="1" dirty="0"/>
              <a:t> </a:t>
            </a:r>
            <a:r>
              <a:rPr lang="en-US" b="1" dirty="0"/>
              <a:t>between the Faculty of Economics and Sociology of the University of Lodz and the institution / company chose</a:t>
            </a:r>
            <a:r>
              <a:rPr lang="pl-PL" b="1" dirty="0"/>
              <a:t>n by </a:t>
            </a:r>
            <a:r>
              <a:rPr lang="pl-PL" b="1" dirty="0" err="1"/>
              <a:t>You</a:t>
            </a:r>
            <a:endParaRPr lang="pl-PL" b="1" dirty="0"/>
          </a:p>
        </p:txBody>
      </p:sp>
      <p:sp>
        <p:nvSpPr>
          <p:cNvPr id="3" name="Prostokąt 2"/>
          <p:cNvSpPr/>
          <p:nvPr/>
        </p:nvSpPr>
        <p:spPr>
          <a:xfrm>
            <a:off x="-36512" y="-27384"/>
            <a:ext cx="9180512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/>
            <a:r>
              <a:rPr lang="pl-PL" sz="3200" dirty="0">
                <a:solidFill>
                  <a:srgbClr val="7030A0"/>
                </a:solidFill>
              </a:rPr>
              <a:t>   </a:t>
            </a:r>
            <a:r>
              <a:rPr lang="pl-PL" sz="3200" b="1" dirty="0">
                <a:solidFill>
                  <a:srgbClr val="7030A0"/>
                </a:solidFill>
              </a:rPr>
              <a:t>   </a:t>
            </a:r>
            <a:r>
              <a:rPr lang="pl-PL" sz="2800" b="1" dirty="0">
                <a:solidFill>
                  <a:srgbClr val="7030A0"/>
                </a:solidFill>
              </a:rPr>
              <a:t>1.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</a:rPr>
              <a:t>Passing </a:t>
            </a:r>
            <a:r>
              <a:rPr lang="pl-PL" sz="2800" b="1" dirty="0" err="1">
                <a:solidFill>
                  <a:schemeClr val="accent2">
                    <a:lumMod val="75000"/>
                  </a:schemeClr>
                </a:solidFill>
              </a:rPr>
              <a:t>obligatory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2800" b="1" dirty="0" err="1">
                <a:solidFill>
                  <a:schemeClr val="accent2">
                    <a:lumMod val="75000"/>
                  </a:schemeClr>
                </a:solidFill>
              </a:rPr>
              <a:t>internships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2800" b="1" dirty="0" err="1">
                <a:solidFill>
                  <a:schemeClr val="accent2">
                    <a:lumMod val="75000"/>
                  </a:schemeClr>
                </a:solidFill>
              </a:rPr>
              <a:t>based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</a:rPr>
              <a:t> on an </a:t>
            </a:r>
            <a:r>
              <a:rPr lang="pl-PL" sz="2800" b="1" dirty="0" err="1">
                <a:solidFill>
                  <a:schemeClr val="accent2">
                    <a:lumMod val="75000"/>
                  </a:schemeClr>
                </a:solidFill>
              </a:rPr>
              <a:t>agreement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2800" b="1" dirty="0" err="1">
                <a:solidFill>
                  <a:schemeClr val="accent2">
                    <a:lumMod val="75000"/>
                  </a:schemeClr>
                </a:solidFill>
              </a:rPr>
              <a:t>approved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</a:rPr>
              <a:t> by 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Faculty of Economics and Sociology, University of Lodz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pl-PL" sz="2800" b="1" dirty="0" err="1">
                <a:solidFill>
                  <a:schemeClr val="accent2">
                    <a:lumMod val="75000"/>
                  </a:schemeClr>
                </a:solidFill>
              </a:rPr>
              <a:t>path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pl-PL" sz="2800" b="1" dirty="0" err="1">
                <a:solidFill>
                  <a:schemeClr val="accent2">
                    <a:lumMod val="75000"/>
                  </a:schemeClr>
                </a:solidFill>
              </a:rPr>
              <a:t>recomended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5" name="Prostokąt 4"/>
          <p:cNvSpPr/>
          <p:nvPr/>
        </p:nvSpPr>
        <p:spPr>
          <a:xfrm>
            <a:off x="0" y="2557353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b="1" dirty="0" err="1"/>
              <a:t>What</a:t>
            </a:r>
            <a:r>
              <a:rPr lang="pl-PL" sz="1200" b="1" dirty="0"/>
              <a:t> to do</a:t>
            </a:r>
          </a:p>
          <a:p>
            <a:r>
              <a:rPr lang="en-US" sz="1200" dirty="0"/>
              <a:t>1. Fill in form accessible: </a:t>
            </a:r>
            <a:r>
              <a:rPr lang="en-US" sz="1200" b="1" dirty="0">
                <a:solidFill>
                  <a:srgbClr val="FF0000"/>
                </a:solidFill>
              </a:rPr>
              <a:t>electronic internship schedule  </a:t>
            </a:r>
            <a:r>
              <a:rPr lang="en-US" sz="1200" dirty="0"/>
              <a:t>on the Faculty of Economics and Sociology UŁ web page: https://www.eksoc.uni.lodz.pl/student-corner/full-time-students/student-apprenticeship/#nav</a:t>
            </a:r>
          </a:p>
          <a:p>
            <a:r>
              <a:rPr lang="en-US" sz="1200" dirty="0"/>
              <a:t>2. You will receive </a:t>
            </a:r>
            <a:r>
              <a:rPr lang="en-US" sz="1200" b="1" dirty="0">
                <a:solidFill>
                  <a:srgbClr val="FF0000"/>
                </a:solidFill>
              </a:rPr>
              <a:t>Agreement</a:t>
            </a:r>
            <a:r>
              <a:rPr lang="en-US" sz="1200" dirty="0"/>
              <a:t> about obligatory internship  from Students office ( via e-mail)</a:t>
            </a:r>
          </a:p>
          <a:p>
            <a:r>
              <a:rPr lang="en-US" sz="1200" dirty="0"/>
              <a:t>3. Download </a:t>
            </a:r>
            <a:r>
              <a:rPr lang="en-US" sz="1200" b="1" dirty="0">
                <a:solidFill>
                  <a:srgbClr val="FF0000"/>
                </a:solidFill>
              </a:rPr>
              <a:t>Internship report </a:t>
            </a:r>
            <a:r>
              <a:rPr lang="en-US" sz="1200" dirty="0"/>
              <a:t>(https://www.eksoc.uni.lodz.pl/student-corner/full-time-students/student-apprenticeship/#nav)</a:t>
            </a:r>
          </a:p>
          <a:p>
            <a:r>
              <a:rPr lang="en-US" sz="1200" dirty="0"/>
              <a:t>4. Take a sign from your employer on a form and fulfill internship on a set time</a:t>
            </a:r>
            <a:endParaRPr lang="pl-PL" sz="1200" dirty="0"/>
          </a:p>
        </p:txBody>
      </p:sp>
      <p:sp>
        <p:nvSpPr>
          <p:cNvPr id="7" name="Prostokąt 6"/>
          <p:cNvSpPr/>
          <p:nvPr/>
        </p:nvSpPr>
        <p:spPr>
          <a:xfrm>
            <a:off x="0" y="3750131"/>
            <a:ext cx="896448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dirty="0"/>
              <a:t>What documents do you need to settle your internship? </a:t>
            </a:r>
            <a:endParaRPr lang="pl-PL" sz="1200" b="1" dirty="0"/>
          </a:p>
          <a:p>
            <a:r>
              <a:rPr lang="en-US" sz="1200" dirty="0"/>
              <a:t>1. </a:t>
            </a:r>
            <a:r>
              <a:rPr lang="en-US" sz="1200" b="1" dirty="0">
                <a:solidFill>
                  <a:srgbClr val="FF0000"/>
                </a:solidFill>
              </a:rPr>
              <a:t>Agreement</a:t>
            </a:r>
            <a:r>
              <a:rPr lang="en-US" sz="1200" dirty="0"/>
              <a:t> - signed  and with a stamp;</a:t>
            </a:r>
          </a:p>
          <a:p>
            <a:r>
              <a:rPr lang="en-US" sz="1200" dirty="0"/>
              <a:t>2. </a:t>
            </a:r>
            <a:r>
              <a:rPr lang="en-US" sz="1200" b="1" dirty="0">
                <a:solidFill>
                  <a:srgbClr val="FF0000"/>
                </a:solidFill>
              </a:rPr>
              <a:t>Internship report </a:t>
            </a:r>
            <a:r>
              <a:rPr lang="en-US" sz="1200" dirty="0"/>
              <a:t>- filled in, signed and with a stamp;</a:t>
            </a:r>
          </a:p>
          <a:p>
            <a:r>
              <a:rPr lang="en-US" sz="1200" dirty="0"/>
              <a:t>3. </a:t>
            </a:r>
            <a:r>
              <a:rPr lang="en-US" sz="1200" b="1" dirty="0">
                <a:solidFill>
                  <a:srgbClr val="FF0000"/>
                </a:solidFill>
              </a:rPr>
              <a:t>The electronic Student internship evaluation form</a:t>
            </a:r>
            <a:r>
              <a:rPr lang="en-US" sz="1200" dirty="0"/>
              <a:t>, form filled and printed by You . Attach this form to the</a:t>
            </a:r>
            <a:r>
              <a:rPr lang="pl-PL" sz="1200" dirty="0"/>
              <a:t> </a:t>
            </a:r>
            <a:r>
              <a:rPr lang="pl-PL" sz="1200" dirty="0" err="1"/>
              <a:t>Internship</a:t>
            </a:r>
            <a:r>
              <a:rPr lang="en-US" sz="1200" dirty="0"/>
              <a:t> report</a:t>
            </a:r>
            <a:r>
              <a:rPr lang="pl-PL" sz="1200" dirty="0"/>
              <a:t> (</a:t>
            </a:r>
            <a:r>
              <a:rPr lang="en-US" sz="1200" dirty="0"/>
              <a:t>https://www.eksoc.uni.lodz.pl/student-corner/full-time-students/student-apprenticeship/#nav</a:t>
            </a:r>
            <a:r>
              <a:rPr lang="pl-PL" sz="1200" dirty="0"/>
              <a:t>)</a:t>
            </a:r>
            <a:r>
              <a:rPr lang="en-US" sz="1200" dirty="0"/>
              <a:t>. </a:t>
            </a:r>
            <a:endParaRPr lang="pl-PL" sz="1200" dirty="0"/>
          </a:p>
        </p:txBody>
      </p:sp>
      <p:sp>
        <p:nvSpPr>
          <p:cNvPr id="8" name="Prostokąt 7"/>
          <p:cNvSpPr/>
          <p:nvPr/>
        </p:nvSpPr>
        <p:spPr>
          <a:xfrm>
            <a:off x="0" y="4726885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b="1" dirty="0" err="1"/>
              <a:t>What</a:t>
            </a:r>
            <a:r>
              <a:rPr lang="pl-PL" sz="1200" b="1" dirty="0"/>
              <a:t> to do in order to pass </a:t>
            </a:r>
            <a:r>
              <a:rPr lang="pl-PL" sz="1200" b="1" dirty="0" err="1"/>
              <a:t>obligatory</a:t>
            </a:r>
            <a:r>
              <a:rPr lang="pl-PL" sz="1200" b="1" dirty="0"/>
              <a:t> </a:t>
            </a:r>
            <a:r>
              <a:rPr lang="pl-PL" sz="1200" b="1" dirty="0" err="1"/>
              <a:t>internship</a:t>
            </a:r>
            <a:r>
              <a:rPr lang="en-US" sz="1200" b="1" dirty="0"/>
              <a:t>What to do in order to pass obligatory internship?</a:t>
            </a:r>
          </a:p>
          <a:p>
            <a:r>
              <a:rPr lang="en-US" sz="1200" dirty="0"/>
              <a:t>1. After You fulfill internship furnish documents  to Your </a:t>
            </a:r>
            <a:r>
              <a:rPr lang="pl-PL" sz="1200" dirty="0"/>
              <a:t>i</a:t>
            </a:r>
            <a:r>
              <a:rPr lang="en-US" sz="1200" dirty="0" err="1"/>
              <a:t>nternship</a:t>
            </a:r>
            <a:r>
              <a:rPr lang="en-US" sz="1200" dirty="0"/>
              <a:t> </a:t>
            </a:r>
            <a:r>
              <a:rPr lang="pl-PL" sz="1200" dirty="0"/>
              <a:t>m</a:t>
            </a:r>
            <a:r>
              <a:rPr lang="en-US" sz="1200" dirty="0" err="1"/>
              <a:t>enager</a:t>
            </a:r>
            <a:r>
              <a:rPr lang="en-US" sz="1200" dirty="0"/>
              <a:t>.</a:t>
            </a:r>
          </a:p>
          <a:p>
            <a:r>
              <a:rPr lang="en-US" sz="1200" dirty="0"/>
              <a:t>At the end of the internship (usually at the end of the 5th semester of studies) visit your Internship manager at the Faculty and submit all the necessary documents -during the period of pandemic restrictions, send the Manager the documents in the form of scans or photos by e-mail for preliminary approval, and then deliver them on the Department)</a:t>
            </a:r>
          </a:p>
          <a:p>
            <a:r>
              <a:rPr lang="en-US" sz="1200" dirty="0"/>
              <a:t>2. Signed b</a:t>
            </a:r>
            <a:r>
              <a:rPr lang="pl-PL" sz="1200" dirty="0"/>
              <a:t>y i</a:t>
            </a:r>
            <a:r>
              <a:rPr lang="en-US" sz="1200" dirty="0" err="1"/>
              <a:t>nternship</a:t>
            </a:r>
            <a:r>
              <a:rPr lang="en-US" sz="1200" dirty="0"/>
              <a:t> </a:t>
            </a:r>
            <a:r>
              <a:rPr lang="pl-PL" sz="1200" dirty="0"/>
              <a:t>ma</a:t>
            </a:r>
            <a:r>
              <a:rPr lang="en-US" sz="1200" dirty="0" err="1"/>
              <a:t>nager</a:t>
            </a:r>
            <a:r>
              <a:rPr lang="en-US" sz="1200" dirty="0"/>
              <a:t> documents furnish to  Ms. </a:t>
            </a:r>
            <a:r>
              <a:rPr lang="en-US" sz="1200" dirty="0" err="1"/>
              <a:t>Sylwia</a:t>
            </a:r>
            <a:r>
              <a:rPr lang="en-US" sz="1200" dirty="0"/>
              <a:t> </a:t>
            </a:r>
            <a:r>
              <a:rPr lang="en-US" sz="1200" dirty="0" err="1"/>
              <a:t>Bachorska</a:t>
            </a:r>
            <a:r>
              <a:rPr lang="en-US" sz="1200" dirty="0"/>
              <a:t> (the Student Service Center -during the pandemic period, the documents will be handed over to the Student Service Center directly by the </a:t>
            </a:r>
            <a:r>
              <a:rPr lang="pl-PL" sz="1200" dirty="0"/>
              <a:t>i</a:t>
            </a:r>
            <a:r>
              <a:rPr lang="en-US" sz="1200" dirty="0" err="1"/>
              <a:t>nternship</a:t>
            </a:r>
            <a:r>
              <a:rPr lang="en-US" sz="1200" dirty="0"/>
              <a:t> </a:t>
            </a:r>
            <a:r>
              <a:rPr lang="pl-PL" sz="1200" dirty="0"/>
              <a:t>m</a:t>
            </a:r>
            <a:r>
              <a:rPr lang="en-US" sz="1200" dirty="0" err="1"/>
              <a:t>anager</a:t>
            </a:r>
            <a:r>
              <a:rPr lang="en-US" sz="1200" dirty="0"/>
              <a:t>).</a:t>
            </a:r>
            <a:endParaRPr lang="pl-PL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0" y="-27384"/>
            <a:ext cx="91440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sz="2800" b="1" dirty="0">
                <a:solidFill>
                  <a:srgbClr val="7030A0"/>
                </a:solidFill>
              </a:rPr>
              <a:t>2.</a:t>
            </a:r>
            <a:r>
              <a:rPr lang="en-US" sz="2800" b="1" dirty="0">
                <a:solidFill>
                  <a:srgbClr val="7030A0"/>
                </a:solidFill>
              </a:rPr>
              <a:t>Passing obligatory internship  based on other activity made by student: voluntary service, </a:t>
            </a:r>
            <a:r>
              <a:rPr lang="pl-PL" sz="2800" b="1" dirty="0" err="1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various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800" b="1" dirty="0" err="1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forms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pl-PL" sz="2800" b="1" dirty="0" err="1">
                <a:solidFill>
                  <a:schemeClr val="accent2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employment</a:t>
            </a:r>
            <a:r>
              <a:rPr lang="pl-PL" sz="2800" b="1" dirty="0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2800" b="1" dirty="0" err="1">
                <a:solidFill>
                  <a:schemeClr val="accent2">
                    <a:lumMod val="75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internship</a:t>
            </a:r>
            <a:r>
              <a:rPr lang="en-US" sz="2800" b="1" dirty="0">
                <a:solidFill>
                  <a:schemeClr val="accent2">
                    <a:lumMod val="75000"/>
                  </a:schemeClr>
                </a:solidFill>
              </a:rPr>
              <a:t>, internship within Erasmus +</a:t>
            </a:r>
          </a:p>
        </p:txBody>
      </p:sp>
      <p:sp>
        <p:nvSpPr>
          <p:cNvPr id="4" name="Prostokąt 3"/>
          <p:cNvSpPr/>
          <p:nvPr/>
        </p:nvSpPr>
        <p:spPr>
          <a:xfrm>
            <a:off x="-19173" y="1436072"/>
            <a:ext cx="91440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Ask your internship </a:t>
            </a:r>
            <a:r>
              <a:rPr lang="en-US" sz="1600" dirty="0" err="1">
                <a:solidFill>
                  <a:srgbClr val="FF0000"/>
                </a:solidFill>
              </a:rPr>
              <a:t>superviso</a:t>
            </a:r>
            <a:r>
              <a:rPr lang="pl-PL" sz="1600" dirty="0">
                <a:solidFill>
                  <a:srgbClr val="FF0000"/>
                </a:solidFill>
              </a:rPr>
              <a:t>r</a:t>
            </a:r>
            <a:r>
              <a:rPr lang="en-US" sz="1600" dirty="0">
                <a:solidFill>
                  <a:srgbClr val="FF0000"/>
                </a:solidFill>
              </a:rPr>
              <a:t> at the institution where the internship is undertaken if he could sign an Agreement about obligatory internship with Faculty of Economics and Sociology. If does, take path 1 (recommended for all students).</a:t>
            </a:r>
            <a:br>
              <a:rPr lang="pl-PL" b="1" dirty="0"/>
            </a:br>
            <a:r>
              <a:rPr lang="pl-PL" b="1" dirty="0"/>
              <a:t>IF NOT:</a:t>
            </a:r>
            <a:endParaRPr lang="pl-PL" dirty="0"/>
          </a:p>
        </p:txBody>
      </p:sp>
      <p:sp>
        <p:nvSpPr>
          <p:cNvPr id="5" name="Prostokąt 4"/>
          <p:cNvSpPr/>
          <p:nvPr/>
        </p:nvSpPr>
        <p:spPr>
          <a:xfrm>
            <a:off x="57827" y="2262756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b="1" dirty="0" err="1"/>
              <a:t>What</a:t>
            </a:r>
            <a:r>
              <a:rPr lang="pl-PL" sz="1200" b="1" dirty="0"/>
              <a:t> to do </a:t>
            </a:r>
            <a:r>
              <a:rPr lang="pl-PL" sz="1200" b="1" dirty="0" err="1"/>
              <a:t>first</a:t>
            </a:r>
            <a:endParaRPr lang="en-US" sz="1200" dirty="0"/>
          </a:p>
          <a:p>
            <a:endParaRPr lang="en-US" sz="1200" dirty="0"/>
          </a:p>
          <a:p>
            <a:r>
              <a:rPr lang="en-US" sz="1200" dirty="0"/>
              <a:t>1. Fill in form: the </a:t>
            </a:r>
            <a:r>
              <a:rPr lang="en-US" sz="1200" b="1" dirty="0">
                <a:solidFill>
                  <a:srgbClr val="FF0000"/>
                </a:solidFill>
              </a:rPr>
              <a:t>electronic internship schedule</a:t>
            </a:r>
            <a:r>
              <a:rPr lang="en-US" sz="1200" dirty="0"/>
              <a:t>, accessible schedule on Faculty of Economics and Sociology web page (https://www.eksoc.uni.lodz.pl/student-corner/full-time-students/student-apprenticeship/#nav).</a:t>
            </a:r>
          </a:p>
          <a:p>
            <a:r>
              <a:rPr lang="en-US" sz="1200" dirty="0"/>
              <a:t>2. Download and fill in  form: </a:t>
            </a:r>
            <a:r>
              <a:rPr lang="en-US" sz="1200" b="1" dirty="0">
                <a:solidFill>
                  <a:srgbClr val="FF0000"/>
                </a:solidFill>
              </a:rPr>
              <a:t>Internship report</a:t>
            </a:r>
            <a:r>
              <a:rPr lang="en-US" sz="1200" dirty="0"/>
              <a:t>, accessible on a Faculty of Economics and Sociology web page.</a:t>
            </a:r>
          </a:p>
          <a:p>
            <a:r>
              <a:rPr lang="en-US" sz="1200" dirty="0"/>
              <a:t>3. Download accessible on a Faculty of Economics and Sociology web page an </a:t>
            </a:r>
            <a:r>
              <a:rPr lang="en-US" sz="1200" b="1" dirty="0">
                <a:solidFill>
                  <a:srgbClr val="FF0000"/>
                </a:solidFill>
              </a:rPr>
              <a:t>The electronic Student internship evaluation form</a:t>
            </a:r>
            <a:r>
              <a:rPr lang="en-US" sz="1200" dirty="0"/>
              <a:t>.</a:t>
            </a:r>
            <a:endParaRPr lang="pl-PL" sz="1200" dirty="0"/>
          </a:p>
        </p:txBody>
      </p:sp>
      <p:sp>
        <p:nvSpPr>
          <p:cNvPr id="6" name="Prostokąt 5"/>
          <p:cNvSpPr/>
          <p:nvPr/>
        </p:nvSpPr>
        <p:spPr>
          <a:xfrm>
            <a:off x="-47454" y="3342806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pl-PL" sz="1200" dirty="0"/>
          </a:p>
          <a:p>
            <a:pPr algn="ctr"/>
            <a:r>
              <a:rPr lang="pl-PL" sz="1200" b="1" dirty="0" err="1"/>
              <a:t>What</a:t>
            </a:r>
            <a:r>
              <a:rPr lang="pl-PL" sz="1200" b="1" dirty="0"/>
              <a:t> </a:t>
            </a:r>
            <a:r>
              <a:rPr lang="pl-PL" sz="1200" b="1" dirty="0" err="1"/>
              <a:t>kind</a:t>
            </a:r>
            <a:r>
              <a:rPr lang="pl-PL" sz="1200" b="1" dirty="0"/>
              <a:t> of </a:t>
            </a:r>
            <a:r>
              <a:rPr lang="pl-PL" sz="1200" b="1" dirty="0" err="1"/>
              <a:t>documents</a:t>
            </a:r>
            <a:r>
              <a:rPr lang="pl-PL" sz="1200" b="1" dirty="0"/>
              <a:t> </a:t>
            </a:r>
            <a:r>
              <a:rPr lang="pl-PL" sz="1200" b="1" dirty="0" err="1"/>
              <a:t>You</a:t>
            </a:r>
            <a:r>
              <a:rPr lang="pl-PL" sz="1200" b="1" dirty="0"/>
              <a:t> </a:t>
            </a:r>
            <a:r>
              <a:rPr lang="pl-PL" sz="1200" b="1" dirty="0" err="1"/>
              <a:t>need</a:t>
            </a:r>
            <a:r>
              <a:rPr lang="pl-PL" sz="1200" b="1" dirty="0"/>
              <a:t> to pass </a:t>
            </a:r>
            <a:r>
              <a:rPr lang="pl-PL" sz="1200" b="1" dirty="0" err="1"/>
              <a:t>obligtory</a:t>
            </a:r>
            <a:r>
              <a:rPr lang="pl-PL" sz="1200" b="1" dirty="0"/>
              <a:t> </a:t>
            </a:r>
            <a:r>
              <a:rPr lang="pl-PL" sz="1200" b="1" dirty="0" err="1"/>
              <a:t>internship</a:t>
            </a:r>
            <a:r>
              <a:rPr lang="pl-PL" sz="1200" b="1" dirty="0"/>
              <a:t> </a:t>
            </a:r>
            <a:r>
              <a:rPr lang="pl-PL" sz="1200" b="1" dirty="0" err="1"/>
              <a:t>based</a:t>
            </a:r>
            <a:r>
              <a:rPr lang="pl-PL" sz="1200" b="1" dirty="0"/>
              <a:t> on </a:t>
            </a:r>
            <a:r>
              <a:rPr lang="pl-PL" sz="1200" b="1" dirty="0" err="1"/>
              <a:t>other</a:t>
            </a:r>
            <a:r>
              <a:rPr lang="pl-PL" sz="1200" b="1" dirty="0"/>
              <a:t> </a:t>
            </a:r>
            <a:r>
              <a:rPr lang="pl-PL" sz="1200" b="1" dirty="0" err="1"/>
              <a:t>activity</a:t>
            </a:r>
            <a:r>
              <a:rPr lang="pl-PL" sz="1200" b="1" dirty="0"/>
              <a:t>?</a:t>
            </a:r>
          </a:p>
          <a:p>
            <a:r>
              <a:rPr lang="en-US" sz="1200" dirty="0"/>
              <a:t>1. </a:t>
            </a:r>
            <a:r>
              <a:rPr lang="en-US" sz="1200" b="1" dirty="0">
                <a:solidFill>
                  <a:srgbClr val="FF0000"/>
                </a:solidFill>
              </a:rPr>
              <a:t>Agreement</a:t>
            </a:r>
            <a:r>
              <a:rPr lang="en-US" sz="1200" dirty="0"/>
              <a:t> signed and stamped by the internship </a:t>
            </a:r>
            <a:r>
              <a:rPr lang="en-US" sz="1200" dirty="0" err="1"/>
              <a:t>superviso</a:t>
            </a:r>
            <a:r>
              <a:rPr lang="pl-PL" sz="1200" dirty="0"/>
              <a:t>r</a:t>
            </a:r>
            <a:r>
              <a:rPr lang="en-US" sz="1200" dirty="0"/>
              <a:t>  on conducting continuous professional internships. A confirmation on activity :voluntary service, internship, internship within Erasmus +  (for example  employment contract) MUST CONCLUDE: Your Name and surname, name of the institution / company,  how long your activity last (with number of hours), description of your activity . If You run your own business a confirmation with your name and surname, name of the business, short description what your company does.</a:t>
            </a:r>
          </a:p>
          <a:p>
            <a:r>
              <a:rPr lang="en-US" sz="1200" dirty="0"/>
              <a:t>2. </a:t>
            </a:r>
            <a:r>
              <a:rPr lang="en-US" sz="1200" b="1" dirty="0">
                <a:solidFill>
                  <a:srgbClr val="FF0000"/>
                </a:solidFill>
              </a:rPr>
              <a:t>Internship report </a:t>
            </a:r>
            <a:r>
              <a:rPr lang="en-US" sz="1200" dirty="0"/>
              <a:t>- filled in, signed by your internship </a:t>
            </a:r>
            <a:r>
              <a:rPr lang="en-US" sz="1200" dirty="0" err="1"/>
              <a:t>superviso</a:t>
            </a:r>
            <a:r>
              <a:rPr lang="pl-PL" sz="1200" dirty="0"/>
              <a:t>r</a:t>
            </a:r>
            <a:r>
              <a:rPr lang="en-US" sz="1200" dirty="0"/>
              <a:t> with a stamp</a:t>
            </a:r>
            <a:r>
              <a:rPr lang="pl-PL" sz="1200" dirty="0"/>
              <a:t>.</a:t>
            </a:r>
            <a:endParaRPr lang="en-US" sz="1200" dirty="0"/>
          </a:p>
          <a:p>
            <a:r>
              <a:rPr lang="en-US" sz="1200" dirty="0"/>
              <a:t>3. Filled in form: </a:t>
            </a:r>
            <a:r>
              <a:rPr lang="en-US" sz="1200" b="1" dirty="0">
                <a:solidFill>
                  <a:srgbClr val="FF0000"/>
                </a:solidFill>
              </a:rPr>
              <a:t>Application for credit for internship carried out on the basis of an agreement other than the internship agreement</a:t>
            </a:r>
            <a:r>
              <a:rPr lang="en-US" sz="1200" dirty="0"/>
              <a:t>.</a:t>
            </a:r>
            <a:endParaRPr lang="pl-PL" sz="1200" dirty="0"/>
          </a:p>
          <a:p>
            <a:r>
              <a:rPr lang="en-US" sz="1200" dirty="0"/>
              <a:t>4. </a:t>
            </a:r>
            <a:r>
              <a:rPr lang="en-US" sz="1200" b="1" dirty="0">
                <a:solidFill>
                  <a:srgbClr val="FF0000"/>
                </a:solidFill>
              </a:rPr>
              <a:t>The electronic Student internship evaluation form </a:t>
            </a:r>
            <a:r>
              <a:rPr lang="en-US" sz="1200" dirty="0"/>
              <a:t>On-line survey form filled and printed by You . Attach this form to the report.</a:t>
            </a:r>
            <a:endParaRPr lang="pl-PL" sz="1200" dirty="0"/>
          </a:p>
        </p:txBody>
      </p:sp>
      <p:sp>
        <p:nvSpPr>
          <p:cNvPr id="9" name="Prostokąt 8"/>
          <p:cNvSpPr/>
          <p:nvPr/>
        </p:nvSpPr>
        <p:spPr>
          <a:xfrm>
            <a:off x="-31367" y="5157192"/>
            <a:ext cx="9144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l-PL" sz="1200" b="1" dirty="0" err="1"/>
              <a:t>What</a:t>
            </a:r>
            <a:r>
              <a:rPr lang="pl-PL" sz="1200" b="1" dirty="0"/>
              <a:t> to do </a:t>
            </a:r>
            <a:r>
              <a:rPr lang="pl-PL" sz="1200" b="1" dirty="0" err="1"/>
              <a:t>in</a:t>
            </a:r>
            <a:r>
              <a:rPr lang="pl-PL" sz="1200" b="1" dirty="0"/>
              <a:t> order to pass </a:t>
            </a:r>
            <a:r>
              <a:rPr lang="pl-PL" sz="1200" b="1" dirty="0" err="1"/>
              <a:t>obligatory</a:t>
            </a:r>
            <a:r>
              <a:rPr lang="pl-PL" sz="1200" b="1" dirty="0"/>
              <a:t> </a:t>
            </a:r>
            <a:r>
              <a:rPr lang="pl-PL" sz="1200" b="1" dirty="0" err="1"/>
              <a:t>internship</a:t>
            </a:r>
            <a:endParaRPr lang="pl-PL" sz="1200" b="1" dirty="0"/>
          </a:p>
          <a:p>
            <a:pPr marL="228600" indent="-228600">
              <a:buAutoNum type="arabicPeriod"/>
            </a:pPr>
            <a:r>
              <a:rPr lang="pl-PL" sz="1200" dirty="0" err="1"/>
              <a:t>After</a:t>
            </a:r>
            <a:r>
              <a:rPr lang="pl-PL" sz="1200" dirty="0"/>
              <a:t> </a:t>
            </a:r>
            <a:r>
              <a:rPr lang="pl-PL" sz="1200" dirty="0" err="1"/>
              <a:t>You</a:t>
            </a:r>
            <a:r>
              <a:rPr lang="pl-PL" sz="1200" dirty="0"/>
              <a:t> </a:t>
            </a:r>
            <a:r>
              <a:rPr lang="pl-PL" sz="1200" dirty="0" err="1"/>
              <a:t>fulfill</a:t>
            </a:r>
            <a:r>
              <a:rPr lang="pl-PL" sz="1200" dirty="0"/>
              <a:t> </a:t>
            </a:r>
            <a:r>
              <a:rPr lang="pl-PL" sz="1200" dirty="0" err="1"/>
              <a:t>internship</a:t>
            </a:r>
            <a:r>
              <a:rPr lang="pl-PL" sz="1200" dirty="0"/>
              <a:t> </a:t>
            </a:r>
            <a:r>
              <a:rPr lang="pl-PL" sz="1200" dirty="0" err="1"/>
              <a:t>furnish</a:t>
            </a:r>
            <a:r>
              <a:rPr lang="pl-PL" sz="1200" dirty="0"/>
              <a:t> </a:t>
            </a:r>
            <a:r>
              <a:rPr lang="pl-PL" sz="1200" dirty="0" err="1"/>
              <a:t>documents</a:t>
            </a:r>
            <a:r>
              <a:rPr lang="pl-PL" sz="1200" dirty="0"/>
              <a:t>  to </a:t>
            </a:r>
            <a:r>
              <a:rPr lang="pl-PL" sz="1200" dirty="0" err="1"/>
              <a:t>Your</a:t>
            </a:r>
            <a:r>
              <a:rPr lang="pl-PL" sz="1200" dirty="0"/>
              <a:t> </a:t>
            </a:r>
            <a:r>
              <a:rPr lang="pl-PL" sz="1200" dirty="0" err="1"/>
              <a:t>Internship</a:t>
            </a:r>
            <a:r>
              <a:rPr lang="pl-PL" sz="1200" dirty="0"/>
              <a:t> Menager</a:t>
            </a:r>
          </a:p>
          <a:p>
            <a:r>
              <a:rPr lang="en-US" sz="1200" dirty="0"/>
              <a:t>At the end of the internship (usually at the end of the 5th semester of studies) visit your Internship manager at the Faculty and submit all the necessary documents -during the period of pandemic restrictions, send the Manager the documents in the form of scans or photos by e-mail for preliminary approval, and then deliver them on the Department)</a:t>
            </a:r>
          </a:p>
          <a:p>
            <a:r>
              <a:rPr lang="en-US" sz="1200" dirty="0"/>
              <a:t>2. Signed b</a:t>
            </a:r>
            <a:r>
              <a:rPr lang="pl-PL" sz="1200" dirty="0"/>
              <a:t>y i</a:t>
            </a:r>
            <a:r>
              <a:rPr lang="en-US" sz="1200" dirty="0" err="1"/>
              <a:t>nternship</a:t>
            </a:r>
            <a:r>
              <a:rPr lang="en-US" sz="1200" dirty="0"/>
              <a:t> </a:t>
            </a:r>
            <a:r>
              <a:rPr lang="pl-PL" sz="1200" dirty="0"/>
              <a:t>ma</a:t>
            </a:r>
            <a:r>
              <a:rPr lang="en-US" sz="1200" dirty="0" err="1"/>
              <a:t>nager</a:t>
            </a:r>
            <a:r>
              <a:rPr lang="en-US" sz="1200" dirty="0"/>
              <a:t> documents furnish to  Ms. </a:t>
            </a:r>
            <a:r>
              <a:rPr lang="en-US" sz="1200" dirty="0" err="1"/>
              <a:t>Sylwia</a:t>
            </a:r>
            <a:r>
              <a:rPr lang="en-US" sz="1200" dirty="0"/>
              <a:t> </a:t>
            </a:r>
            <a:r>
              <a:rPr lang="en-US" sz="1200" dirty="0" err="1"/>
              <a:t>Bachorska</a:t>
            </a:r>
            <a:r>
              <a:rPr lang="en-US" sz="1200" dirty="0"/>
              <a:t> (the Student Service Center -during the pandemic period, the documents will be handed over to the Student Service Center directly by the </a:t>
            </a:r>
            <a:r>
              <a:rPr lang="pl-PL" sz="1200" dirty="0"/>
              <a:t>i</a:t>
            </a:r>
            <a:r>
              <a:rPr lang="en-US" sz="1200" dirty="0" err="1"/>
              <a:t>nternship</a:t>
            </a:r>
            <a:r>
              <a:rPr lang="en-US" sz="1200" dirty="0"/>
              <a:t> </a:t>
            </a:r>
            <a:r>
              <a:rPr lang="pl-PL" sz="1200" dirty="0"/>
              <a:t>m</a:t>
            </a:r>
            <a:r>
              <a:rPr lang="en-US" sz="1200" dirty="0" err="1"/>
              <a:t>anager</a:t>
            </a:r>
            <a:r>
              <a:rPr lang="en-US" sz="1200" dirty="0"/>
              <a:t>).</a:t>
            </a:r>
            <a:endParaRPr lang="pl-PL" sz="1200" dirty="0"/>
          </a:p>
          <a:p>
            <a:r>
              <a:rPr lang="pl-PL" sz="1200" dirty="0"/>
              <a:t>3.  </a:t>
            </a:r>
            <a:r>
              <a:rPr lang="en-US" sz="1200" dirty="0"/>
              <a:t>Final decision on crediting the obligatory internship makes Dean of the Faculty of Economics and Sociology</a:t>
            </a:r>
            <a:endParaRPr lang="pl-PL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9" name="Picture 3" descr="C:\Users\User\Desktop\wydzial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9589" y="857250"/>
            <a:ext cx="2567768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Dowolny kształt: kształt 5"/>
          <p:cNvSpPr/>
          <p:nvPr/>
        </p:nvSpPr>
        <p:spPr>
          <a:xfrm>
            <a:off x="1966521" y="890313"/>
            <a:ext cx="4661383" cy="5143500"/>
          </a:xfrm>
          <a:custGeom>
            <a:avLst/>
            <a:gdLst>
              <a:gd name="connsiteX0" fmla="*/ 0 w 6295888"/>
              <a:gd name="connsiteY0" fmla="*/ 0 h 6858000"/>
              <a:gd name="connsiteX1" fmla="*/ 2917466 w 6295888"/>
              <a:gd name="connsiteY1" fmla="*/ 0 h 6858000"/>
              <a:gd name="connsiteX2" fmla="*/ 6295888 w 6295888"/>
              <a:gd name="connsiteY2" fmla="*/ 0 h 6858000"/>
              <a:gd name="connsiteX3" fmla="*/ 6246907 w 6295888"/>
              <a:gd name="connsiteY3" fmla="*/ 15733 h 6858000"/>
              <a:gd name="connsiteX4" fmla="*/ 6075497 w 6295888"/>
              <a:gd name="connsiteY4" fmla="*/ 283312 h 6858000"/>
              <a:gd name="connsiteX5" fmla="*/ 6075497 w 6295888"/>
              <a:gd name="connsiteY5" fmla="*/ 563312 h 6858000"/>
              <a:gd name="connsiteX6" fmla="*/ 6075498 w 6295888"/>
              <a:gd name="connsiteY6" fmla="*/ 563317 h 6858000"/>
              <a:gd name="connsiteX7" fmla="*/ 6075498 w 6295888"/>
              <a:gd name="connsiteY7" fmla="*/ 6167118 h 6858000"/>
              <a:gd name="connsiteX8" fmla="*/ 6075498 w 6295888"/>
              <a:gd name="connsiteY8" fmla="*/ 6457506 h 6858000"/>
              <a:gd name="connsiteX9" fmla="*/ 6075498 w 6295888"/>
              <a:gd name="connsiteY9" fmla="*/ 6688088 h 6858000"/>
              <a:gd name="connsiteX10" fmla="*/ 5911290 w 6295888"/>
              <a:gd name="connsiteY10" fmla="*/ 6858000 h 6858000"/>
              <a:gd name="connsiteX11" fmla="*/ 5690569 w 6295888"/>
              <a:gd name="connsiteY11" fmla="*/ 6858000 h 6858000"/>
              <a:gd name="connsiteX12" fmla="*/ 2683117 w 6295888"/>
              <a:gd name="connsiteY12" fmla="*/ 6858000 h 6858000"/>
              <a:gd name="connsiteX13" fmla="*/ 0 w 6295888"/>
              <a:gd name="connsiteY1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95888" h="6858000">
                <a:moveTo>
                  <a:pt x="0" y="0"/>
                </a:moveTo>
                <a:lnTo>
                  <a:pt x="2917466" y="0"/>
                </a:lnTo>
                <a:lnTo>
                  <a:pt x="6295888" y="0"/>
                </a:lnTo>
                <a:lnTo>
                  <a:pt x="6246907" y="15733"/>
                </a:lnTo>
                <a:cubicBezTo>
                  <a:pt x="6146177" y="59818"/>
                  <a:pt x="6075497" y="163025"/>
                  <a:pt x="6075497" y="283312"/>
                </a:cubicBezTo>
                <a:lnTo>
                  <a:pt x="6075497" y="563312"/>
                </a:lnTo>
                <a:lnTo>
                  <a:pt x="6075498" y="563317"/>
                </a:lnTo>
                <a:lnTo>
                  <a:pt x="6075498" y="6167118"/>
                </a:lnTo>
                <a:lnTo>
                  <a:pt x="6075498" y="6457506"/>
                </a:lnTo>
                <a:lnTo>
                  <a:pt x="6075498" y="6688088"/>
                </a:lnTo>
                <a:cubicBezTo>
                  <a:pt x="6075498" y="6781928"/>
                  <a:pt x="6001980" y="6858000"/>
                  <a:pt x="5911290" y="6858000"/>
                </a:cubicBezTo>
                <a:lnTo>
                  <a:pt x="5690569" y="6858000"/>
                </a:lnTo>
                <a:lnTo>
                  <a:pt x="268311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1350"/>
          </a:p>
        </p:txBody>
      </p:sp>
      <p:pic>
        <p:nvPicPr>
          <p:cNvPr id="12" name="Picture 2" descr="C:\Users\User\Desktop\punktor_eksoc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848706">
            <a:off x="7488660" y="700783"/>
            <a:ext cx="1882291" cy="15970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pole tekstowe 2"/>
          <p:cNvSpPr txBox="1"/>
          <p:nvPr/>
        </p:nvSpPr>
        <p:spPr>
          <a:xfrm>
            <a:off x="580064" y="2367171"/>
            <a:ext cx="5996174" cy="26084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3000" b="1" dirty="0">
                <a:solidFill>
                  <a:srgbClr val="321F55"/>
                </a:solidFill>
              </a:rPr>
              <a:t>Agnieszka Drzymała, </a:t>
            </a:r>
            <a:r>
              <a:rPr lang="pl-PL" sz="3000" b="1" dirty="0" err="1">
                <a:solidFill>
                  <a:srgbClr val="321F55"/>
                </a:solidFill>
              </a:rPr>
              <a:t>Ph.D</a:t>
            </a:r>
            <a:r>
              <a:rPr lang="pl-PL" sz="3000" b="1" dirty="0">
                <a:solidFill>
                  <a:srgbClr val="321F55"/>
                </a:solidFill>
              </a:rPr>
              <a:t>.</a:t>
            </a:r>
          </a:p>
          <a:p>
            <a:r>
              <a:rPr lang="en-US" sz="3000" b="1" dirty="0">
                <a:solidFill>
                  <a:srgbClr val="321F55"/>
                </a:solidFill>
              </a:rPr>
              <a:t>Centre for Training and Apprenticeship</a:t>
            </a:r>
            <a:endParaRPr lang="pl-PL" sz="3000" b="1" dirty="0">
              <a:solidFill>
                <a:srgbClr val="321F55"/>
              </a:solidFill>
            </a:endParaRPr>
          </a:p>
          <a:p>
            <a:r>
              <a:rPr lang="en-US" sz="3000" b="1" dirty="0">
                <a:solidFill>
                  <a:srgbClr val="321F55"/>
                </a:solidFill>
              </a:rPr>
              <a:t>Faculty of Economics and Sociology</a:t>
            </a:r>
          </a:p>
          <a:p>
            <a:r>
              <a:rPr lang="en-US" sz="3000" b="1" dirty="0">
                <a:solidFill>
                  <a:srgbClr val="321F55"/>
                </a:solidFill>
              </a:rPr>
              <a:t>University of Lodz (Poland)</a:t>
            </a:r>
          </a:p>
          <a:p>
            <a:endParaRPr lang="pl-PL" sz="1350" dirty="0"/>
          </a:p>
        </p:txBody>
      </p:sp>
    </p:spTree>
    <p:extLst>
      <p:ext uri="{BB962C8B-B14F-4D97-AF65-F5344CB8AC3E}">
        <p14:creationId xmlns:p14="http://schemas.microsoft.com/office/powerpoint/2010/main" val="41963391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>
</file>

<file path=ppt/theme/theme1.xml><?xml version="1.0" encoding="utf-8"?>
<a:theme xmlns:a="http://schemas.openxmlformats.org/drawingml/2006/main" name="Motyw pakietu Office">
  <a:themeElements>
    <a:clrScheme name="Bogaty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995</Words>
  <Application>Microsoft Office PowerPoint</Application>
  <PresentationFormat>Pokaz na ekranie (4:3)</PresentationFormat>
  <Paragraphs>43</Paragraphs>
  <Slides>5</Slides>
  <Notes>1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Motyw pakietu Office</vt:lpstr>
      <vt:lpstr>Feasible ways of passing  compulsory internships</vt:lpstr>
      <vt:lpstr>Three ways of passing obligatory internships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Feasible ways of passing  obligatory work placement</dc:title>
  <dc:creator>drzymala</dc:creator>
  <cp:lastModifiedBy>Tomasz Dorożyński</cp:lastModifiedBy>
  <cp:revision>35</cp:revision>
  <dcterms:created xsi:type="dcterms:W3CDTF">2021-05-25T15:12:47Z</dcterms:created>
  <dcterms:modified xsi:type="dcterms:W3CDTF">2021-07-05T05:36:16Z</dcterms:modified>
</cp:coreProperties>
</file>